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4" r:id="rId29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9" Type="http://schemas.openxmlformats.org/officeDocument/2006/relationships/slide" Target="slides/slide17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0" name="Shape 11530"/>
        <p:cNvGrpSpPr/>
        <p:nvPr/>
      </p:nvGrpSpPr>
      <p:grpSpPr>
        <a:xfrm>
          <a:off x="0" y="0"/>
          <a:ext cx="0" cy="0"/>
          <a:chOff x="0" y="0"/>
          <a:chExt cx="0" cy="0"/>
        </a:xfrm>
      </p:grpSpPr>
      <p:sp>
        <p:nvSpPr>
          <p:cNvPr id="11531" name="Google Shape;11531;p1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32" name="Google Shape;11532;p179:notes"/>
          <p:cNvSpPr txBox="1"/>
          <p:nvPr>
            <p:ph idx="1" type="body"/>
          </p:nvPr>
        </p:nvSpPr>
        <p:spPr>
          <a:xfrm>
            <a:off x="581025" y="4800600"/>
            <a:ext cx="5627688" cy="418306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Noto Sans Symbols"/>
              <a:buChar char="▪"/>
            </a:pPr>
            <a:r>
              <a:rPr lang="en-US">
                <a:latin typeface="Arial"/>
                <a:ea typeface="Arial"/>
                <a:cs typeface="Arial"/>
                <a:sym typeface="Arial"/>
              </a:rPr>
              <a:t>Your agency has mapped HR/payroll staff to appropriate roles which determine the training required and the type of information you can access.</a:t>
            </a:r>
            <a:endParaRPr/>
          </a:p>
          <a:p>
            <a:pPr indent="-228600" lvl="0" marL="228600" rtl="0" algn="l">
              <a:spcBef>
                <a:spcPts val="0"/>
              </a:spcBef>
              <a:spcAft>
                <a:spcPts val="0"/>
              </a:spcAft>
              <a:buClr>
                <a:schemeClr val="dk1"/>
              </a:buClr>
              <a:buSzPts val="1200"/>
              <a:buFont typeface="Noto Sans Symbols"/>
              <a:buChar char="▪"/>
            </a:pPr>
            <a:r>
              <a:rPr lang="en-US">
                <a:latin typeface="Arial"/>
                <a:ea typeface="Arial"/>
                <a:cs typeface="Arial"/>
                <a:sym typeface="Arial"/>
              </a:rPr>
              <a:t>The employee’s position determines what role is assigned and the level of HRMS access available.</a:t>
            </a:r>
            <a:endParaRPr/>
          </a:p>
          <a:p>
            <a:pPr indent="0" lvl="1" marL="520700" rtl="0" algn="l">
              <a:spcBef>
                <a:spcPts val="0"/>
              </a:spcBef>
              <a:spcAft>
                <a:spcPts val="0"/>
              </a:spcAft>
              <a:buNone/>
            </a:pPr>
            <a:r>
              <a:rPr lang="en-US">
                <a:latin typeface="Arial"/>
                <a:ea typeface="Arial"/>
                <a:cs typeface="Arial"/>
                <a:sym typeface="Arial"/>
              </a:rPr>
              <a:t>This means that while some people within the organization have access to certain HRMS information (such as hiring an employee), others only have the ability to view the information that is entered while hiring an employee.</a:t>
            </a:r>
            <a:endParaRPr/>
          </a:p>
          <a:p>
            <a:pPr indent="-228600" lvl="0" marL="228600" rtl="0" algn="l">
              <a:spcBef>
                <a:spcPts val="0"/>
              </a:spcBef>
              <a:spcAft>
                <a:spcPts val="0"/>
              </a:spcAft>
              <a:buClr>
                <a:schemeClr val="dk1"/>
              </a:buClr>
              <a:buSzPts val="1200"/>
              <a:buFont typeface="Noto Sans Symbols"/>
              <a:buChar char="▪"/>
            </a:pPr>
            <a:r>
              <a:rPr lang="en-US">
                <a:latin typeface="Arial"/>
                <a:ea typeface="Arial"/>
                <a:cs typeface="Arial"/>
                <a:sym typeface="Arial"/>
              </a:rPr>
              <a:t>Roles enable the appropriate people have access to viewing and changing information based on security profiles.</a:t>
            </a:r>
            <a:endParaRPr/>
          </a:p>
          <a:p>
            <a:pPr indent="-228600" lvl="0" marL="228600" rtl="0" algn="l">
              <a:spcBef>
                <a:spcPts val="0"/>
              </a:spcBef>
              <a:spcAft>
                <a:spcPts val="0"/>
              </a:spcAft>
              <a:buClr>
                <a:schemeClr val="dk1"/>
              </a:buClr>
              <a:buSzPts val="1200"/>
              <a:buFont typeface="Noto Sans Symbols"/>
              <a:buChar char="▪"/>
            </a:pPr>
            <a:r>
              <a:rPr lang="en-US">
                <a:latin typeface="Arial"/>
                <a:ea typeface="Arial"/>
                <a:cs typeface="Arial"/>
                <a:sym typeface="Arial"/>
              </a:rPr>
              <a:t>Depending on the organization structure, roles may be filled by the same person.  While other agencies, these roles might be assigned to two different individuals.</a:t>
            </a:r>
            <a:endParaRPr/>
          </a:p>
          <a:p>
            <a:pPr indent="-228600" lvl="0" marL="228600" rtl="0" algn="l">
              <a:spcBef>
                <a:spcPts val="0"/>
              </a:spcBef>
              <a:spcAft>
                <a:spcPts val="0"/>
              </a:spcAft>
              <a:buClr>
                <a:schemeClr val="dk1"/>
              </a:buClr>
              <a:buSzPts val="1200"/>
              <a:buFont typeface="Noto Sans Symbols"/>
              <a:buChar char="▪"/>
            </a:pPr>
            <a:r>
              <a:rPr lang="en-US">
                <a:latin typeface="Arial"/>
                <a:ea typeface="Arial"/>
                <a:cs typeface="Arial"/>
                <a:sym typeface="Arial"/>
              </a:rPr>
              <a:t>The PA Inquirer and Supervisor can view employee information, but are unable to create or change records in the system.</a:t>
            </a:r>
            <a:endParaRPr/>
          </a:p>
          <a:p>
            <a:pPr indent="-152400" lvl="0" marL="228600" rtl="0" algn="l">
              <a:spcBef>
                <a:spcPts val="0"/>
              </a:spcBef>
              <a:spcAft>
                <a:spcPts val="0"/>
              </a:spcAft>
              <a:buClr>
                <a:schemeClr val="dk1"/>
              </a:buClr>
              <a:buSzPts val="1200"/>
              <a:buFont typeface="Noto Sans Symbols"/>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179.xml"/></Relationships>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3" name="Shape 11533"/>
        <p:cNvGrpSpPr/>
        <p:nvPr/>
      </p:nvGrpSpPr>
      <p:grpSpPr>
        <a:xfrm>
          <a:off x="0" y="0"/>
          <a:ext cx="0" cy="0"/>
          <a:chOff x="0" y="0"/>
          <a:chExt cx="0" cy="0"/>
        </a:xfrm>
      </p:grpSpPr>
      <p:sp>
        <p:nvSpPr>
          <p:cNvPr id="11534" name="Google Shape;11534;p160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Personnel Administration Roles</a:t>
            </a:r>
            <a:endParaRPr/>
          </a:p>
        </p:txBody>
      </p:sp>
      <p:sp>
        <p:nvSpPr>
          <p:cNvPr id="11535" name="Google Shape;11535;p16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536" name="Google Shape;11536;p1609"/>
          <p:cNvSpPr txBox="1"/>
          <p:nvPr>
            <p:ph idx="4294967295" type="body"/>
          </p:nvPr>
        </p:nvSpPr>
        <p:spPr>
          <a:xfrm>
            <a:off x="114300" y="1295400"/>
            <a:ext cx="8420100" cy="2133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400"/>
              <a:buChar char="■"/>
            </a:pPr>
            <a:r>
              <a:rPr lang="en-US"/>
              <a:t>The employee’s appointed position determines what role is assigned and the level of HRMS access available.</a:t>
            </a:r>
            <a:endParaRPr/>
          </a:p>
          <a:p>
            <a:pPr indent="-342900" lvl="0" marL="342900" rtl="0" algn="l">
              <a:lnSpc>
                <a:spcPct val="90000"/>
              </a:lnSpc>
              <a:spcBef>
                <a:spcPts val="1200"/>
              </a:spcBef>
              <a:spcAft>
                <a:spcPts val="0"/>
              </a:spcAft>
              <a:buSzPts val="2400"/>
              <a:buChar char="■"/>
            </a:pPr>
            <a:r>
              <a:rPr lang="en-US"/>
              <a:t>The following roles exist for Personnel Administration</a:t>
            </a:r>
            <a:r>
              <a:rPr lang="en-US" sz="2200"/>
              <a:t>:</a:t>
            </a:r>
            <a:endParaRPr/>
          </a:p>
        </p:txBody>
      </p:sp>
      <p:graphicFrame>
        <p:nvGraphicFramePr>
          <p:cNvPr id="11537" name="Google Shape;11537;p1609"/>
          <p:cNvGraphicFramePr/>
          <p:nvPr/>
        </p:nvGraphicFramePr>
        <p:xfrm>
          <a:off x="838200" y="2819400"/>
          <a:ext cx="3000000" cy="3000000"/>
        </p:xfrm>
        <a:graphic>
          <a:graphicData uri="http://schemas.openxmlformats.org/drawingml/2006/table">
            <a:tbl>
              <a:tblPr bandRow="1" firstRow="1">
                <a:noFill/>
                <a:tableStyleId>{9BAB374E-4E0C-4174-B57A-3410A80003CE}</a:tableStyleId>
              </a:tblPr>
              <a:tblGrid>
                <a:gridCol w="1981200"/>
                <a:gridCol w="4876800"/>
              </a:tblGrid>
              <a:tr h="762000">
                <a:tc>
                  <a:txBody>
                    <a:bodyPr/>
                    <a:lstStyle/>
                    <a:p>
                      <a:pPr indent="0" lvl="0" marL="0" marR="0" rtl="0" algn="l">
                        <a:spcBef>
                          <a:spcPts val="0"/>
                        </a:spcBef>
                        <a:spcAft>
                          <a:spcPts val="0"/>
                        </a:spcAft>
                        <a:buNone/>
                      </a:pPr>
                      <a:r>
                        <a:rPr b="1" lang="en-US" sz="2000" u="none" cap="none" strike="noStrike"/>
                        <a:t>Personnel Administrator Processor</a:t>
                      </a:r>
                      <a:endParaRPr b="1" sz="20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Creates and maintains employee new hire and rehire information, appointment changes, separations, extended leave of absences and runs reports.</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tcPr>
                </a:tc>
              </a:tr>
              <a:tr h="762000">
                <a:tc>
                  <a:txBody>
                    <a:bodyPr/>
                    <a:lstStyle/>
                    <a:p>
                      <a:pPr indent="0" lvl="0" marL="0" marR="0" rtl="0" algn="l">
                        <a:spcBef>
                          <a:spcPts val="0"/>
                        </a:spcBef>
                        <a:spcAft>
                          <a:spcPts val="0"/>
                        </a:spcAft>
                        <a:buNone/>
                      </a:pPr>
                      <a:r>
                        <a:rPr b="1" lang="en-US" sz="2000"/>
                        <a:t>Personnel Administrator Inquirer</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800"/>
                        <a:t>Views employee’s information once entered into HRMS.</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r>
              <a:tr h="762000">
                <a:tc>
                  <a:txBody>
                    <a:bodyPr/>
                    <a:lstStyle/>
                    <a:p>
                      <a:pPr indent="0" lvl="0" marL="0" marR="0" rtl="0" algn="l">
                        <a:spcBef>
                          <a:spcPts val="0"/>
                        </a:spcBef>
                        <a:spcAft>
                          <a:spcPts val="0"/>
                        </a:spcAft>
                        <a:buNone/>
                      </a:pPr>
                      <a:r>
                        <a:rPr b="1" lang="en-US" sz="2000"/>
                        <a:t>Personnel Administrator Supervisor</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Provides oversight for the Personnel Administration Processor and Inquirer as well as running reports.</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